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2"/>
  </p:notesMasterIdLst>
  <p:sldIdLst>
    <p:sldId id="282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71" r:id="rId13"/>
    <p:sldId id="272" r:id="rId14"/>
    <p:sldId id="281" r:id="rId15"/>
    <p:sldId id="273" r:id="rId16"/>
    <p:sldId id="274" r:id="rId17"/>
    <p:sldId id="269" r:id="rId18"/>
    <p:sldId id="276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5" autoAdjust="0"/>
    <p:restoredTop sz="94660"/>
  </p:normalViewPr>
  <p:slideViewPr>
    <p:cSldViewPr>
      <p:cViewPr varScale="1">
        <p:scale>
          <a:sx n="54" d="100"/>
          <a:sy n="54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07E69-7E27-4AF5-BE61-D10F96828983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EA710-521F-4F30-A706-1AE7D6A81A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09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710-521F-4F30-A706-1AE7D6A81AC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C389C3-66C3-4B66-8F7E-3133EB6A0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6B6871-6E20-47E3-B15C-CB8AC747B1C9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990600" y="381000"/>
            <a:ext cx="6613525" cy="1828800"/>
          </a:xfrm>
        </p:spPr>
        <p:txBody>
          <a:bodyPr>
            <a:noAutofit/>
          </a:bodyPr>
          <a:lstStyle/>
          <a:p>
            <a:pPr algn="ctr"/>
            <a:r>
              <a:rPr lang="en-A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Cellular Respiration</a:t>
            </a:r>
            <a:endParaRPr lang="en-A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666999"/>
            <a:ext cx="3781608" cy="440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ff.tuhsd.k12.az.us/gfoster/standard/BCycles_files/cow_oxygen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0"/>
            <a:ext cx="4762500" cy="4572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228600"/>
            <a:ext cx="8686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Cells require a </a:t>
            </a:r>
            <a:r>
              <a:rPr lang="en-US" sz="24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constant source of energy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for life processes but keep only a </a:t>
            </a:r>
            <a:r>
              <a:rPr lang="en-US" sz="24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small amount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of </a:t>
            </a:r>
            <a:r>
              <a:rPr lang="en-US" sz="24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ATP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on hand. Cells can regenerate ATP as needed by using the </a:t>
            </a:r>
            <a:r>
              <a:rPr lang="en-US" sz="24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energy stored in foods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like glucose.</a:t>
            </a:r>
          </a:p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The energy stored in glucose by photosynthesis is released by </a:t>
            </a:r>
            <a:r>
              <a:rPr lang="en-US" sz="24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cellular respiration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and repackaged into the energy of ATP.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http://www.soulcare.org/Creation/photosynthesis_respiration_diagram.gif"/>
          <p:cNvSpPr>
            <a:spLocks noChangeAspect="1" noChangeArrowheads="1"/>
          </p:cNvSpPr>
          <p:nvPr/>
        </p:nvSpPr>
        <p:spPr bwMode="auto">
          <a:xfrm>
            <a:off x="63500" y="-136525"/>
            <a:ext cx="3981450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4" name="AutoShape 4" descr="http://www.soulcare.org/Creation/photosynthesis_respiration_diagram.gif"/>
          <p:cNvSpPr>
            <a:spLocks noChangeAspect="1" noChangeArrowheads="1"/>
          </p:cNvSpPr>
          <p:nvPr/>
        </p:nvSpPr>
        <p:spPr bwMode="auto">
          <a:xfrm>
            <a:off x="63500" y="-136525"/>
            <a:ext cx="3981450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4763092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Respiration occurs in </a:t>
            </a:r>
            <a:r>
              <a:rPr lang="en-US" sz="28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ALL cells</a:t>
            </a:r>
            <a:r>
              <a:rPr lang="en-US" sz="28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and can take place either </a:t>
            </a:r>
            <a:r>
              <a:rPr lang="en-US" sz="2800" b="1" u="sng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with or without oxygen</a:t>
            </a:r>
            <a:r>
              <a:rPr lang="en-US" sz="28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present.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924800" cy="443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124200"/>
            <a:ext cx="61150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8600" y="0"/>
            <a:ext cx="8610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Aerobic Respiration: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requires oxygen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Occurs in the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mitochondria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of the cell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Total of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36 ATP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molecules produced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General formula for aerobic respiration: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28600" y="2240578"/>
            <a:ext cx="8686800" cy="461665"/>
            <a:chOff x="228600" y="3078778"/>
            <a:chExt cx="8686800" cy="461665"/>
          </a:xfrm>
        </p:grpSpPr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228600" y="3078778"/>
              <a:ext cx="8686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C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H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12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+  6O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                                                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           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6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CO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 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+  6H</a:t>
              </a:r>
              <a:r>
                <a:rPr kumimoji="0" lang="en-US" sz="24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 + 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36 ATP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90800" y="3352800"/>
              <a:ext cx="2209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8600" y="2743200"/>
            <a:ext cx="8686800" cy="738664"/>
            <a:chOff x="228600" y="3352800"/>
            <a:chExt cx="8686800" cy="738664"/>
          </a:xfrm>
        </p:grpSpPr>
        <p:sp>
          <p:nvSpPr>
            <p:cNvPr id="31748" name="Rectangle 4"/>
            <p:cNvSpPr>
              <a:spLocks noChangeArrowheads="1"/>
            </p:cNvSpPr>
            <p:nvPr/>
          </p:nvSpPr>
          <p:spPr bwMode="auto">
            <a:xfrm>
              <a:off x="228600" y="3352800"/>
              <a:ext cx="86868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glucose  +  oxygen                             carbon dioxide  +  water  +  energy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667000" y="3581400"/>
              <a:ext cx="1676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381000" y="36576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Human cells contain a specialized structure – the mitochondrion – that generates energy.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780840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28600" y="228600"/>
            <a:ext cx="18228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36538" marR="0" lvl="0" indent="-2365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Diagram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3048000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Glucose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051471" y="2974032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3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Glycolysis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515100" y="2900065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Electron Transport Chain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089571" y="5191780"/>
            <a:ext cx="68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4476750" y="2706602"/>
            <a:ext cx="1543050" cy="9965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Krebs Cycle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314700" y="1447800"/>
            <a:ext cx="251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Mitochondria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81000" y="2362200"/>
            <a:ext cx="251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In Cytoplasm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572000" y="5191780"/>
            <a:ext cx="68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840416" y="5191780"/>
            <a:ext cx="68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32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3800" y="1066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 carried in NADH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44662" y="2229548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Electrons carried in NADH and FADH</a:t>
            </a:r>
            <a:r>
              <a:rPr lang="en-US" sz="1400" baseline="-25000" dirty="0" smtClean="0"/>
              <a:t>2</a:t>
            </a:r>
            <a:endParaRPr lang="en-US" sz="1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81" grpId="0"/>
      <p:bldP spid="3082" grpId="0"/>
      <p:bldP spid="3085" grpId="0"/>
      <p:bldP spid="3086" grpId="0"/>
      <p:bldP spid="3086" grpId="1"/>
      <p:bldP spid="3087" grpId="0"/>
      <p:bldP spid="3087" grpId="1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28600" y="228600"/>
            <a:ext cx="86868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Anaerobic Respiration: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occurs when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no oxygen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is available to the cell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193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There are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kinds: Alcoholic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(ethanol) – PLANTS, YEAST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BACTERIA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Lactic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Acid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- ANIMALS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Also called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fermentation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Much less ATP produced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than in aerobic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respiration (only 2 molecules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of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ATP compared to 36 molecules of ATP)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962400"/>
            <a:ext cx="2866901" cy="2804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52400" y="152400"/>
            <a:ext cx="868680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Alcoholic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fermentation—occurs in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bacteria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yeast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Process used in the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baking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brewing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	industry—yeast produces CO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gas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during 	fermentation to make dough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rise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give bread 	its holes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8600" y="3124200"/>
            <a:ext cx="8686800" cy="523220"/>
            <a:chOff x="228600" y="3200400"/>
            <a:chExt cx="8686800" cy="523220"/>
          </a:xfrm>
        </p:grpSpPr>
        <p:sp>
          <p:nvSpPr>
            <p:cNvPr id="36867" name="Rectangle 3"/>
            <p:cNvSpPr>
              <a:spLocks noChangeArrowheads="1"/>
            </p:cNvSpPr>
            <p:nvPr/>
          </p:nvSpPr>
          <p:spPr bwMode="auto">
            <a:xfrm>
              <a:off x="228600" y="3200400"/>
              <a:ext cx="8686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glucose                       ethyl alcohol + carbon dioxide  + 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2 ATP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600200" y="3505200"/>
              <a:ext cx="1524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869" name="Picture 5" descr="http://homepage.ntlworld.com/jim.dunleavy/images/brewing_24hr_yeast_h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629025"/>
            <a:ext cx="3810000" cy="3228975"/>
          </a:xfrm>
          <a:prstGeom prst="rect">
            <a:avLst/>
          </a:prstGeom>
          <a:noFill/>
        </p:spPr>
      </p:pic>
      <p:pic>
        <p:nvPicPr>
          <p:cNvPr id="36871" name="Picture 7" descr="http://blogs.nashuatelegraph.com/livefreeordine/files/fresh_baked_bre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630930"/>
            <a:ext cx="2933700" cy="3227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52400" y="228600"/>
            <a:ext cx="8763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Lactic acid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fermentation—occurs in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muscle cells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Lactic acid is produced in the muscles during rapid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exercise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when the body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cannot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supply enough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oxygen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to the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tissues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—causes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burning sensation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in muscles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52400" y="2362200"/>
            <a:ext cx="876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glucose                             lactic acid + carbon dioxide  +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 ATP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47800" y="2667000"/>
            <a:ext cx="2133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http://nutritionresearchcenter.org/healthnews/wp-content/uploads/2008/02/general_muscle_cramps_intro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3528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52400" y="320951"/>
            <a:ext cx="86106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Cellular Respiration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Energy: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Energy for living things comes from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food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  Originally, the energy in food comes from the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sun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43175"/>
            <a:ext cx="8686801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04800"/>
            <a:ext cx="861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Organisms that use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light energy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from the sun to produce food—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autotrophs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(auto = self)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Ex: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plants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and some microorganisms (some bacteria and protists)</a:t>
            </a:r>
          </a:p>
        </p:txBody>
      </p:sp>
      <p:pic>
        <p:nvPicPr>
          <p:cNvPr id="15362" name="Picture 2" descr="http://protist.i.hosei.ac.jp/GIFs/proti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90800"/>
            <a:ext cx="4191000" cy="3691156"/>
          </a:xfrm>
          <a:prstGeom prst="rect">
            <a:avLst/>
          </a:prstGeom>
          <a:noFill/>
        </p:spPr>
      </p:pic>
      <p:pic>
        <p:nvPicPr>
          <p:cNvPr id="15364" name="Picture 4" descr="http://upload.wikimedia.org/wikipedia/commons/thumb/5/5f/Plants_diversity.jpg/400px-Plants_divers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3491345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8458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Organisms that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CANNOT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use the sun’s energy to make food—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heterotrophs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2206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Ex: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animals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and most microorganisms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32861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http://8oinks.com/files/2009/06/bacte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812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828800" y="2971800"/>
            <a:ext cx="6324600" cy="1340487"/>
            <a:chOff x="2460" y="5122"/>
            <a:chExt cx="4350" cy="360"/>
          </a:xfrm>
        </p:grpSpPr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2460" y="5122"/>
              <a:ext cx="11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Adenine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3600" y="5122"/>
              <a:ext cx="945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Ribose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7" name="Text Box 3"/>
            <p:cNvSpPr txBox="1">
              <a:spLocks noChangeArrowheads="1"/>
            </p:cNvSpPr>
            <p:nvPr/>
          </p:nvSpPr>
          <p:spPr bwMode="auto">
            <a:xfrm>
              <a:off x="4620" y="5127"/>
              <a:ext cx="2190" cy="2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3 Phosphate groups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638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81400"/>
            <a:ext cx="5982584" cy="2368615"/>
          </a:xfrm>
          <a:prstGeom prst="rect">
            <a:avLst/>
          </a:prstGeom>
          <a:noFill/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28600" y="167789"/>
            <a:ext cx="8534400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 Energy: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indent="-220663" eaLnBrk="0" fontAlgn="base" hangingPunct="0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Cells usable source of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energy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is called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ATP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ATP stands for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adenosine </a:t>
            </a:r>
            <a:r>
              <a:rPr kumimoji="0" lang="en-US" sz="32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triphosphate</a:t>
            </a:r>
            <a:endParaRPr kumimoji="0" lang="en-US" sz="32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28600" y="361891"/>
            <a:ext cx="85344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48615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ADP stands for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adenosine </a:t>
            </a:r>
            <a:r>
              <a:rPr kumimoji="0" lang="en-US" sz="28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diphosphate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861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1371600" y="2438400"/>
            <a:ext cx="7010400" cy="533400"/>
            <a:chOff x="2460" y="7017"/>
            <a:chExt cx="4275" cy="540"/>
          </a:xfrm>
        </p:grpSpPr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2460" y="7017"/>
              <a:ext cx="11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Adenine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3600" y="7017"/>
              <a:ext cx="945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Ribose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4620" y="7017"/>
              <a:ext cx="211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 Phosphate groups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971800"/>
            <a:ext cx="631111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2400" y="228600"/>
            <a:ext cx="8686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All energy is stored in the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bonds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of compounds—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breaking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the bond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releases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the energy</a:t>
            </a:r>
          </a:p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When the cell has energy available it can store this energy by adding a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phosphate group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to ADP, producing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ATP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://www.millerandlevine.com/florida/atp-batt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971800"/>
            <a:ext cx="6772275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8575317" cy="27241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28600"/>
            <a:ext cx="8915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22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ATP is converted into ADP by breaking the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bond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between the second and third phosphate groups and releasing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energy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for cellular processes.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2400" y="228600"/>
            <a:ext cx="8763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Cellular Respiration: (2 kinds—Aerobic and Anaerobic)</a:t>
            </a: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2206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Cellular respiration is the process by which the energy of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glucose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is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released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in the cell to be used for life processes (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movement, breathing, blood circulation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, etc…)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projectsol.aps.com/images/common/digestion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743200"/>
            <a:ext cx="379723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Resource_x0020_Type xmlns="3dad766c-9e36-455d-8d7c-234eca89fec7">
      <Value>Academic</Value>
      <Value>Student Resource</Value>
    </Resource_x0020_Typ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1096CC707031408CD9FF9F286BB83A" ma:contentTypeVersion="1" ma:contentTypeDescription="Create a new document." ma:contentTypeScope="" ma:versionID="86c8869a9d9a84e7005a5d293027d473">
  <xsd:schema xmlns:xsd="http://www.w3.org/2001/XMLSchema" xmlns:p="http://schemas.microsoft.com/office/2006/metadata/properties" xmlns:ns2="3dad766c-9e36-455d-8d7c-234eca89fec7" targetNamespace="http://schemas.microsoft.com/office/2006/metadata/properties" ma:root="true" ma:fieldsID="111b1d09fd174d8180c4ea5adcf5fafb" ns2:_="">
    <xsd:import namespace="3dad766c-9e36-455d-8d7c-234eca89fec7"/>
    <xsd:element name="properties">
      <xsd:complexType>
        <xsd:sequence>
          <xsd:element name="documentManagement">
            <xsd:complexType>
              <xsd:all>
                <xsd:element ref="ns2:Resource_x0020_Typ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dad766c-9e36-455d-8d7c-234eca89fec7" elementFormDefault="qualified">
    <xsd:import namespace="http://schemas.microsoft.com/office/2006/documentManagement/types"/>
    <xsd:element name="Resource_x0020_Type" ma:index="8" nillable="true" ma:displayName="Resource Type" ma:default="" ma:internalName="Resource_x0020_Type" ma:requiredMultiChoice="tru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cademic"/>
                        <xsd:enumeration value="AP"/>
                        <xsd:enumeration value="Pre AP"/>
                        <xsd:enumeration value="Parent Resource"/>
                        <xsd:enumeration value="Student Resource"/>
                        <xsd:enumeration value="Publications"/>
                        <xsd:enumeration value="Homework"/>
                        <xsd:enumeration value="Other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4353118-61BD-452E-BE83-63315C215DB5}">
  <ds:schemaRefs>
    <ds:schemaRef ds:uri="http://purl.org/dc/terms/"/>
    <ds:schemaRef ds:uri="http://schemas.microsoft.com/office/2006/metadata/properties"/>
    <ds:schemaRef ds:uri="http://www.w3.org/XML/1998/namespace"/>
    <ds:schemaRef ds:uri="3dad766c-9e36-455d-8d7c-234eca89fec7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1509E57-9AAB-401F-8F49-9C0743F108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CA76AB-4816-448E-8FA7-8D06659FFD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ad766c-9e36-455d-8d7c-234eca89fec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860</TotalTime>
  <Words>423</Words>
  <Application>Microsoft Office PowerPoint</Application>
  <PresentationFormat>On-screen Show (4:3)</PresentationFormat>
  <Paragraphs>59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Composite</vt:lpstr>
      <vt:lpstr>Cellular Respiration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Katy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Energy Powerpoint</dc:title>
  <dc:creator>d0803679</dc:creator>
  <cp:lastModifiedBy>Shelley Hatch</cp:lastModifiedBy>
  <cp:revision>85</cp:revision>
  <dcterms:created xsi:type="dcterms:W3CDTF">2009-09-30T15:49:46Z</dcterms:created>
  <dcterms:modified xsi:type="dcterms:W3CDTF">2013-08-13T03:51:59Z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0x010100AF1096CC707031408CD9FF9F286BB83A</vt:lpwstr>
  </property>
</Properties>
</file>